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5" r:id="rId1"/>
  </p:sldMasterIdLst>
  <p:notesMasterIdLst>
    <p:notesMasterId r:id="rId9"/>
  </p:notesMasterIdLst>
  <p:sldIdLst>
    <p:sldId id="256" r:id="rId2"/>
    <p:sldId id="257" r:id="rId3"/>
    <p:sldId id="275" r:id="rId4"/>
    <p:sldId id="274" r:id="rId5"/>
    <p:sldId id="264" r:id="rId6"/>
    <p:sldId id="265" r:id="rId7"/>
    <p:sldId id="273" r:id="rId8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7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3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11">
          <p15:clr>
            <a:srgbClr val="A4A3A4"/>
          </p15:clr>
        </p15:guide>
        <p15:guide id="4" pos="2168">
          <p15:clr>
            <a:srgbClr val="A4A3A4"/>
          </p15:clr>
        </p15:guide>
        <p15:guide id="5" orient="horz" pos="2882">
          <p15:clr>
            <a:srgbClr val="A4A3A4"/>
          </p15:clr>
        </p15:guide>
        <p15:guide id="6" orient="horz" pos="2909">
          <p15:clr>
            <a:srgbClr val="A4A3A4"/>
          </p15:clr>
        </p15:guide>
        <p15:guide id="7" pos="2185">
          <p15:clr>
            <a:srgbClr val="A4A3A4"/>
          </p15:clr>
        </p15:guide>
        <p15:guide id="8" pos="2193">
          <p15:clr>
            <a:srgbClr val="A4A3A4"/>
          </p15:clr>
        </p15:guide>
        <p15:guide id="9" orient="horz" pos="2884">
          <p15:clr>
            <a:srgbClr val="A4A3A4"/>
          </p15:clr>
        </p15:guide>
        <p15:guide id="10" orient="horz" pos="2913">
          <p15:clr>
            <a:srgbClr val="A4A3A4"/>
          </p15:clr>
        </p15:guide>
        <p15:guide id="11" pos="2136">
          <p15:clr>
            <a:srgbClr val="A4A3A4"/>
          </p15:clr>
        </p15:guide>
        <p15:guide id="12" pos="2144">
          <p15:clr>
            <a:srgbClr val="A4A3A4"/>
          </p15:clr>
        </p15:guide>
        <p15:guide id="13" pos="2161">
          <p15:clr>
            <a:srgbClr val="A4A3A4"/>
          </p15:clr>
        </p15:guide>
        <p15:guide id="14" orient="horz" pos="2904">
          <p15:clr>
            <a:srgbClr val="A4A3A4"/>
          </p15:clr>
        </p15:guide>
        <p15:guide id="15" orient="horz" pos="2933">
          <p15:clr>
            <a:srgbClr val="A4A3A4"/>
          </p15:clr>
        </p15:guide>
        <p15:guide id="16" orient="horz" pos="2903">
          <p15:clr>
            <a:srgbClr val="A4A3A4"/>
          </p15:clr>
        </p15:guide>
        <p15:guide id="17" orient="horz" pos="2930">
          <p15:clr>
            <a:srgbClr val="A4A3A4"/>
          </p15:clr>
        </p15:guide>
        <p15:guide id="18" orient="horz" pos="2905">
          <p15:clr>
            <a:srgbClr val="A4A3A4"/>
          </p15:clr>
        </p15:guide>
        <p15:guide id="19" orient="horz" pos="2935">
          <p15:clr>
            <a:srgbClr val="A4A3A4"/>
          </p15:clr>
        </p15:guide>
        <p15:guide id="20" pos="2204">
          <p15:clr>
            <a:srgbClr val="A4A3A4"/>
          </p15:clr>
        </p15:guide>
        <p15:guide id="21" pos="2212">
          <p15:clr>
            <a:srgbClr val="A4A3A4"/>
          </p15:clr>
        </p15:guide>
        <p15:guide id="22" pos="2229">
          <p15:clr>
            <a:srgbClr val="A4A3A4"/>
          </p15:clr>
        </p15:guide>
        <p15:guide id="23" pos="2238">
          <p15:clr>
            <a:srgbClr val="A4A3A4"/>
          </p15:clr>
        </p15:guide>
        <p15:guide id="24" pos="2179">
          <p15:clr>
            <a:srgbClr val="A4A3A4"/>
          </p15:clr>
        </p15:guide>
        <p15:guide id="25" pos="2188">
          <p15:clr>
            <a:srgbClr val="A4A3A4"/>
          </p15:clr>
        </p15:guide>
        <p15:guide id="26" pos="2205">
          <p15:clr>
            <a:srgbClr val="A4A3A4"/>
          </p15:clr>
        </p15:guide>
        <p15:guide id="27" orient="horz" pos="2879">
          <p15:clr>
            <a:srgbClr val="A4A3A4"/>
          </p15:clr>
        </p15:guide>
        <p15:guide id="28" orient="horz" pos="2907">
          <p15:clr>
            <a:srgbClr val="A4A3A4"/>
          </p15:clr>
        </p15:guide>
        <p15:guide id="29" orient="horz" pos="2878">
          <p15:clr>
            <a:srgbClr val="A4A3A4"/>
          </p15:clr>
        </p15:guide>
        <p15:guide id="30" orient="horz" pos="2880">
          <p15:clr>
            <a:srgbClr val="A4A3A4"/>
          </p15:clr>
        </p15:guide>
        <p15:guide id="31" orient="horz" pos="2900">
          <p15:clr>
            <a:srgbClr val="A4A3A4"/>
          </p15:clr>
        </p15:guide>
        <p15:guide id="32" orient="horz" pos="2929">
          <p15:clr>
            <a:srgbClr val="A4A3A4"/>
          </p15:clr>
        </p15:guide>
        <p15:guide id="33" orient="horz" pos="2899">
          <p15:clr>
            <a:srgbClr val="A4A3A4"/>
          </p15:clr>
        </p15:guide>
        <p15:guide id="34" orient="horz" pos="2926">
          <p15:clr>
            <a:srgbClr val="A4A3A4"/>
          </p15:clr>
        </p15:guide>
        <p15:guide id="35" orient="horz" pos="2901">
          <p15:clr>
            <a:srgbClr val="A4A3A4"/>
          </p15:clr>
        </p15:guide>
        <p15:guide id="36" orient="horz" pos="2931">
          <p15:clr>
            <a:srgbClr val="A4A3A4"/>
          </p15:clr>
        </p15:guide>
        <p15:guide id="37" pos="2156">
          <p15:clr>
            <a:srgbClr val="A4A3A4"/>
          </p15:clr>
        </p15:guide>
        <p15:guide id="38" pos="2164">
          <p15:clr>
            <a:srgbClr val="A4A3A4"/>
          </p15:clr>
        </p15:guide>
        <p15:guide id="39" pos="2181">
          <p15:clr>
            <a:srgbClr val="A4A3A4"/>
          </p15:clr>
        </p15:guide>
        <p15:guide id="40" pos="2189">
          <p15:clr>
            <a:srgbClr val="A4A3A4"/>
          </p15:clr>
        </p15:guide>
        <p15:guide id="41" pos="2132">
          <p15:clr>
            <a:srgbClr val="A4A3A4"/>
          </p15:clr>
        </p15:guide>
        <p15:guide id="42" pos="2140">
          <p15:clr>
            <a:srgbClr val="A4A3A4"/>
          </p15:clr>
        </p15:guide>
        <p15:guide id="43" pos="2157">
          <p15:clr>
            <a:srgbClr val="A4A3A4"/>
          </p15:clr>
        </p15:guide>
        <p15:guide id="44" pos="2200">
          <p15:clr>
            <a:srgbClr val="A4A3A4"/>
          </p15:clr>
        </p15:guide>
        <p15:guide id="45" pos="2208">
          <p15:clr>
            <a:srgbClr val="A4A3A4"/>
          </p15:clr>
        </p15:guide>
        <p15:guide id="46" pos="2225">
          <p15:clr>
            <a:srgbClr val="A4A3A4"/>
          </p15:clr>
        </p15:guide>
        <p15:guide id="47" pos="2234">
          <p15:clr>
            <a:srgbClr val="A4A3A4"/>
          </p15:clr>
        </p15:guide>
        <p15:guide id="48" pos="2175">
          <p15:clr>
            <a:srgbClr val="A4A3A4"/>
          </p15:clr>
        </p15:guide>
        <p15:guide id="49" pos="2184">
          <p15:clr>
            <a:srgbClr val="A4A3A4"/>
          </p15:clr>
        </p15:guide>
        <p15:guide id="50" pos="22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68F0636-EE4A-48FD-B37F-B552B7F673B7}">
  <a:tblStyle styleId="{668F0636-EE4A-48FD-B37F-B552B7F673B7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81345" autoAdjust="0"/>
  </p:normalViewPr>
  <p:slideViewPr>
    <p:cSldViewPr snapToGrid="0">
      <p:cViewPr varScale="1">
        <p:scale>
          <a:sx n="73" d="100"/>
          <a:sy n="73" d="100"/>
        </p:scale>
        <p:origin x="-426" y="-102"/>
      </p:cViewPr>
      <p:guideLst>
        <p:guide orient="horz" pos="2160"/>
        <p:guide orient="horz" pos="177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3"/>
        <p:guide orient="horz" pos="2911"/>
        <p:guide orient="horz" pos="2882"/>
        <p:guide orient="horz" pos="2909"/>
        <p:guide orient="horz" pos="2884"/>
        <p:guide orient="horz" pos="2913"/>
        <p:guide orient="horz" pos="2904"/>
        <p:guide orient="horz" pos="2933"/>
        <p:guide pos="2160"/>
        <p:guide pos="2168"/>
        <p:guide pos="2185"/>
        <p:guide pos="2193"/>
        <p:guide pos="2136"/>
        <p:guide pos="2144"/>
        <p:guide pos="2161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11" y="1"/>
            <a:ext cx="3038474" cy="465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75" tIns="92875" rIns="92875" bIns="9287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70351" y="1"/>
            <a:ext cx="3038474" cy="465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75" tIns="92875" rIns="92875" bIns="9287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5325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1684" y="4416438"/>
            <a:ext cx="5607049" cy="4183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75" tIns="92875" rIns="92875" bIns="92875" anchor="ctr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11" y="8829676"/>
            <a:ext cx="3038474" cy="465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75" tIns="92875" rIns="92875" bIns="9287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70351" y="8829676"/>
            <a:ext cx="3038474" cy="465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75" tIns="92875" rIns="92875" bIns="928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931078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701684" y="4416438"/>
            <a:ext cx="5607049" cy="4183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25" tIns="46450" rIns="92925" bIns="464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3970351" y="8829676"/>
            <a:ext cx="3038474" cy="465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925" tIns="46450" rIns="92925" bIns="4645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701684" y="4416438"/>
            <a:ext cx="5607000" cy="4183200"/>
          </a:xfrm>
          <a:prstGeom prst="rect">
            <a:avLst/>
          </a:prstGeom>
        </p:spPr>
        <p:txBody>
          <a:bodyPr spcFirstLastPara="1" wrap="square" lIns="92875" tIns="92875" rIns="92875" bIns="9287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994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701684" y="4416438"/>
            <a:ext cx="5607000" cy="4183200"/>
          </a:xfrm>
          <a:prstGeom prst="rect">
            <a:avLst/>
          </a:prstGeom>
        </p:spPr>
        <p:txBody>
          <a:bodyPr spcFirstLastPara="1" wrap="square" lIns="92875" tIns="92875" rIns="92875" bIns="9287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701684" y="4416438"/>
            <a:ext cx="5607000" cy="4183200"/>
          </a:xfrm>
          <a:prstGeom prst="rect">
            <a:avLst/>
          </a:prstGeom>
        </p:spPr>
        <p:txBody>
          <a:bodyPr spcFirstLastPara="1" wrap="square" lIns="92875" tIns="92875" rIns="92875" bIns="9287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701684" y="4416438"/>
            <a:ext cx="5607000" cy="4183200"/>
          </a:xfrm>
          <a:prstGeom prst="rect">
            <a:avLst/>
          </a:prstGeom>
        </p:spPr>
        <p:txBody>
          <a:bodyPr spcFirstLastPara="1" wrap="square" lIns="92875" tIns="92875" rIns="92875" bIns="9287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701684" y="4416438"/>
            <a:ext cx="5607000" cy="4183200"/>
          </a:xfrm>
          <a:prstGeom prst="rect">
            <a:avLst/>
          </a:prstGeom>
        </p:spPr>
        <p:txBody>
          <a:bodyPr spcFirstLastPara="1" wrap="square" lIns="92875" tIns="92875" rIns="92875" bIns="9287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482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371600" y="304800"/>
            <a:ext cx="6418262" cy="898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908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▪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862763" y="6469063"/>
            <a:ext cx="1824037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28600" y="6457950"/>
            <a:ext cx="8682038" cy="320675"/>
          </a:xfrm>
          <a:prstGeom prst="rect">
            <a:avLst/>
          </a:prstGeom>
          <a:solidFill>
            <a:srgbClr val="215A9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908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▪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»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/>
          <p:nvPr/>
        </p:nvSpPr>
        <p:spPr>
          <a:xfrm>
            <a:off x="228600" y="76200"/>
            <a:ext cx="8686800" cy="347662"/>
          </a:xfrm>
          <a:prstGeom prst="rect">
            <a:avLst/>
          </a:prstGeom>
          <a:solidFill>
            <a:srgbClr val="6C9B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66"/>
              </a:buClr>
              <a:buSzPts val="300"/>
              <a:buFont typeface="Trebuchet MS"/>
              <a:buNone/>
            </a:pPr>
            <a:r>
              <a:rPr lang="en-US" sz="1200" b="0" i="0" u="none" strike="noStrike" cap="none">
                <a:solidFill>
                  <a:srgbClr val="003366"/>
                </a:solidFill>
                <a:latin typeface="Trebuchet MS"/>
                <a:ea typeface="Trebuchet MS"/>
                <a:cs typeface="Trebuchet MS"/>
                <a:sym typeface="Trebuchet MS"/>
              </a:rPr>
              <a:t>N A T I O N A L   O C E A N I C   A N D   A T M O S P H E R I C   A D M I N I S T R A T I O N</a:t>
            </a:r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533400" y="457200"/>
            <a:ext cx="8077199" cy="609599"/>
          </a:xfrm>
          <a:prstGeom prst="rect">
            <a:avLst/>
          </a:prstGeom>
          <a:solidFill>
            <a:srgbClr val="215A9F"/>
          </a:solidFill>
          <a:ln>
            <a:noFill/>
          </a:ln>
        </p:spPr>
        <p:txBody>
          <a:bodyPr spcFirstLastPara="1" wrap="square" lIns="36575" tIns="73150" rIns="36575" bIns="365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" name="Shape 14"/>
          <p:cNvGrpSpPr/>
          <p:nvPr/>
        </p:nvGrpSpPr>
        <p:grpSpPr>
          <a:xfrm>
            <a:off x="8077200" y="0"/>
            <a:ext cx="1066799" cy="1066799"/>
            <a:chOff x="72" y="83"/>
            <a:chExt cx="828" cy="828"/>
          </a:xfrm>
        </p:grpSpPr>
        <p:sp>
          <p:nvSpPr>
            <p:cNvPr id="15" name="Shape 15"/>
            <p:cNvSpPr/>
            <p:nvPr/>
          </p:nvSpPr>
          <p:spPr>
            <a:xfrm>
              <a:off x="72" y="83"/>
              <a:ext cx="828" cy="82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36575" tIns="36575" rIns="36575" bIns="3657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Shape 1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2" y="83"/>
              <a:ext cx="828" cy="82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7" name="Shape 17"/>
          <p:cNvGrpSpPr/>
          <p:nvPr/>
        </p:nvGrpSpPr>
        <p:grpSpPr>
          <a:xfrm>
            <a:off x="0" y="0"/>
            <a:ext cx="1066800" cy="1066799"/>
            <a:chOff x="5184" y="3736"/>
            <a:chExt cx="528" cy="536"/>
          </a:xfrm>
        </p:grpSpPr>
        <p:sp>
          <p:nvSpPr>
            <p:cNvPr id="18" name="Shape 18"/>
            <p:cNvSpPr/>
            <p:nvPr/>
          </p:nvSpPr>
          <p:spPr>
            <a:xfrm>
              <a:off x="5184" y="3736"/>
              <a:ext cx="528" cy="536"/>
            </a:xfrm>
            <a:prstGeom prst="ellipse">
              <a:avLst/>
            </a:prstGeom>
            <a:solidFill>
              <a:schemeClr val="lt1"/>
            </a:solidFill>
            <a:ln w="1905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9" name="Shape 1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190" y="3747"/>
              <a:ext cx="520" cy="51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371600" y="304800"/>
            <a:ext cx="6418262" cy="898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/>
          <p:nvPr/>
        </p:nvSpPr>
        <p:spPr>
          <a:xfrm>
            <a:off x="76200" y="6461125"/>
            <a:ext cx="320675" cy="320675"/>
          </a:xfrm>
          <a:prstGeom prst="ellipse">
            <a:avLst/>
          </a:prstGeom>
          <a:solidFill>
            <a:srgbClr val="215A9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8747125" y="6461125"/>
            <a:ext cx="320675" cy="320675"/>
          </a:xfrm>
          <a:prstGeom prst="ellipse">
            <a:avLst/>
          </a:prstGeom>
          <a:solidFill>
            <a:srgbClr val="215A9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Shape 23"/>
          <p:cNvSpPr txBox="1"/>
          <p:nvPr/>
        </p:nvSpPr>
        <p:spPr>
          <a:xfrm>
            <a:off x="225425" y="6457950"/>
            <a:ext cx="2012949" cy="30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</a:pPr>
            <a:endParaRPr sz="12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eather.gov/organization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ather.gov/about/nw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 idx="4294967295"/>
          </p:nvPr>
        </p:nvSpPr>
        <p:spPr>
          <a:xfrm>
            <a:off x="0" y="304800"/>
            <a:ext cx="9144000" cy="898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Calibri"/>
              <a:buNone/>
            </a:pPr>
            <a:r>
              <a:rPr lang="en-US"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National Weather Service</a:t>
            </a:r>
            <a:endParaRPr/>
          </a:p>
        </p:txBody>
      </p:sp>
      <p:sp>
        <p:nvSpPr>
          <p:cNvPr id="64" name="Shape 64"/>
          <p:cNvSpPr txBox="1"/>
          <p:nvPr/>
        </p:nvSpPr>
        <p:spPr>
          <a:xfrm>
            <a:off x="0" y="1712605"/>
            <a:ext cx="9143998" cy="3646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Calibri"/>
              <a:buNone/>
            </a:pPr>
            <a:endParaRPr lang="en-US" sz="2800" b="1" dirty="0">
              <a:latin typeface="Calibri"/>
              <a:ea typeface="Calibri"/>
              <a:cs typeface="Calibri"/>
              <a:sym typeface="Calibri"/>
            </a:endParaRPr>
          </a:p>
          <a:p>
            <a:pPr algn="ctr">
              <a:buSzPts val="700"/>
            </a:pP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2nd Global Observation Data Exchange for NWP Meeting</a:t>
            </a:r>
          </a:p>
          <a:p>
            <a:pPr algn="ctr">
              <a:buSzPts val="700"/>
            </a:pP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27-30 November 2018</a:t>
            </a:r>
          </a:p>
          <a:p>
            <a:pPr algn="ctr">
              <a:buSzPts val="700"/>
            </a:pPr>
            <a:r>
              <a:rPr lang="en-US" sz="2800" b="1" dirty="0">
                <a:latin typeface="Calibri"/>
                <a:ea typeface="Calibri"/>
                <a:cs typeface="Calibri"/>
                <a:sym typeface="Calibri"/>
              </a:rPr>
              <a:t>New-Delhi, </a:t>
            </a:r>
            <a:r>
              <a:rPr lang="en-US" sz="2800" b="1" dirty="0" smtClean="0">
                <a:latin typeface="Calibri"/>
                <a:ea typeface="Calibri"/>
                <a:cs typeface="Calibri"/>
                <a:sym typeface="Calibri"/>
              </a:rPr>
              <a:t>India</a:t>
            </a:r>
            <a:endParaRPr lang="en-US" sz="2800" b="1" dirty="0">
              <a:latin typeface="Calibri"/>
              <a:sym typeface="Calibri"/>
            </a:endParaRPr>
          </a:p>
          <a:p>
            <a:pPr algn="ctr">
              <a:buSzPts val="700"/>
            </a:pPr>
            <a:endParaRPr lang="en-US" sz="2800" b="1" dirty="0" smtClean="0">
              <a:latin typeface="Calibri"/>
              <a:sym typeface="Calibri"/>
            </a:endParaRPr>
          </a:p>
          <a:p>
            <a:pPr algn="ctr">
              <a:buSzPts val="700"/>
            </a:pPr>
            <a:endParaRPr lang="en-US" sz="2800" b="1" dirty="0">
              <a:latin typeface="Calibri"/>
              <a:sym typeface="Calibri"/>
            </a:endParaRPr>
          </a:p>
          <a:p>
            <a:pPr algn="ctr">
              <a:buSzPts val="700"/>
            </a:pPr>
            <a:endParaRPr lang="en-US" sz="1800" b="1" dirty="0" smtClean="0">
              <a:latin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Calibri"/>
              <a:buNone/>
            </a:pPr>
            <a:r>
              <a:rPr lang="en-US" sz="1800" b="1" dirty="0" smtClean="0">
                <a:latin typeface="Calibri"/>
                <a:sym typeface="Calibri"/>
              </a:rPr>
              <a:t>Fred Branski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Calibri"/>
              <a:buNone/>
            </a:pPr>
            <a:r>
              <a:rPr lang="en-US" sz="1800" b="1" dirty="0" smtClean="0">
                <a:latin typeface="Calibri"/>
                <a:sym typeface="Calibri"/>
              </a:rPr>
              <a:t>NOAA/NWS, International Affairs Office</a:t>
            </a:r>
            <a:endParaRPr sz="1800" dirty="0"/>
          </a:p>
        </p:txBody>
      </p:sp>
      <p:sp>
        <p:nvSpPr>
          <p:cNvPr id="65" name="Shape 65"/>
          <p:cNvSpPr txBox="1"/>
          <p:nvPr/>
        </p:nvSpPr>
        <p:spPr>
          <a:xfrm>
            <a:off x="0" y="5257800"/>
            <a:ext cx="9143998" cy="101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Calibri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	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"/>
              <a:buFont typeface="Calibri"/>
              <a:buNone/>
            </a:pPr>
            <a:r>
              <a:rPr lang="en-US" sz="180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</a:t>
            </a:r>
            <a:r>
              <a:rPr lang="en-US" sz="18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 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2018</a:t>
            </a: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Shape 66"/>
          <p:cNvSpPr txBox="1"/>
          <p:nvPr/>
        </p:nvSpPr>
        <p:spPr>
          <a:xfrm>
            <a:off x="1547823" y="4343065"/>
            <a:ext cx="2910114" cy="101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524869" y="1186297"/>
            <a:ext cx="8121600" cy="52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8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NWS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Mission: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weather, water, and climate data, forecasts and warnings for the protection of life and property and enhancement of the national economy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5240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NWS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Vision: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Weather-Ready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Nation, a society that is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prepared for and responds to weather-dependent events.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0"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0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NWS/IAO Vision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Effective international coordination such that society is ready, responsive and resilient to weather-dependent events</a:t>
            </a:r>
          </a:p>
          <a:p>
            <a:pPr marL="152400" indent="0">
              <a:buNone/>
            </a:pPr>
            <a:endParaRPr lang="en-US" sz="2400" b="1" dirty="0">
              <a:latin typeface="Calibri" panose="020F0502020204030204" pitchFamily="34" charset="0"/>
            </a:endParaRPr>
          </a:p>
          <a:p>
            <a:pPr marL="11430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1219200" y="541338"/>
            <a:ext cx="6781800" cy="4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"/>
              <a:buFont typeface="Calibri"/>
              <a:buNone/>
            </a:pPr>
            <a:r>
              <a:rPr lang="en-US" sz="2800" b="1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Mission &amp; Vision</a:t>
            </a:r>
            <a:endParaRPr sz="28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463025" y="6477000"/>
            <a:ext cx="481500" cy="2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Noto Sans Symbols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400"/>
                <a:buFont typeface="Noto Sans Symbols"/>
                <a:buNone/>
              </a:pPr>
              <a:t>2</a:t>
            </a:fld>
            <a:endParaRPr sz="14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103" y="593124"/>
            <a:ext cx="6409530" cy="609628"/>
          </a:xfrm>
        </p:spPr>
        <p:txBody>
          <a:bodyPr/>
          <a:lstStyle/>
          <a:p>
            <a:pPr>
              <a:buClr>
                <a:schemeClr val="lt1"/>
              </a:buClr>
              <a:buSzPts val="700"/>
            </a:pPr>
            <a:r>
              <a:rPr lang="en-US" sz="2800" b="1" dirty="0">
                <a:solidFill>
                  <a:schemeClr val="lt1"/>
                </a:solidFill>
                <a:latin typeface="Calibri"/>
                <a:ea typeface="Calibri"/>
                <a:cs typeface="Calibri"/>
              </a:rPr>
              <a:t>NWS Organizational Structure</a:t>
            </a:r>
            <a:br>
              <a:rPr lang="en-US" sz="2800" b="1" dirty="0">
                <a:solidFill>
                  <a:schemeClr val="lt1"/>
                </a:solidFill>
                <a:latin typeface="Calibri"/>
                <a:ea typeface="Calibri"/>
                <a:cs typeface="Calibri"/>
              </a:rPr>
            </a:br>
            <a:endParaRPr lang="en-US" sz="2800" b="1" dirty="0">
              <a:solidFill>
                <a:schemeClr val="lt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135" y="1202752"/>
            <a:ext cx="8476735" cy="5281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3761" y="6102289"/>
            <a:ext cx="7463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hlinkClick r:id="rId4"/>
              </a:rPr>
              <a:t>https://www.weather.gov/organization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xmlns="" val="114666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524869" y="1186297"/>
            <a:ext cx="8121600" cy="52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None/>
            </a:pPr>
            <a:endParaRPr lang="en-US" sz="2400" b="1" dirty="0">
              <a:latin typeface="Calibri" panose="020F0502020204030204" pitchFamily="34" charset="0"/>
            </a:endParaRPr>
          </a:p>
          <a:p>
            <a:pPr marL="152400" indent="0">
              <a:buNone/>
            </a:pPr>
            <a:r>
              <a:rPr lang="en-US" sz="2400" b="1" dirty="0">
                <a:latin typeface="Calibri" panose="020F0502020204030204" pitchFamily="34" charset="0"/>
              </a:rPr>
              <a:t>Objectives:</a:t>
            </a:r>
            <a:br>
              <a:rPr lang="en-US" sz="2400" b="1" dirty="0">
                <a:latin typeface="Calibri" panose="020F0502020204030204" pitchFamily="34" charset="0"/>
              </a:rPr>
            </a:br>
            <a:endParaRPr lang="en-US" sz="2400" b="1" dirty="0">
              <a:latin typeface="Calibri" panose="020F0502020204030204" pitchFamily="34" charset="0"/>
            </a:endParaRPr>
          </a:p>
          <a:p>
            <a:r>
              <a:rPr lang="en-US" sz="2400" dirty="0"/>
              <a:t>Respond to </a:t>
            </a:r>
            <a:r>
              <a:rPr lang="en-US" sz="2400" dirty="0" smtClean="0"/>
              <a:t>the rapidly </a:t>
            </a:r>
            <a:r>
              <a:rPr lang="en-US" sz="2400" dirty="0"/>
              <a:t>growing demand for </a:t>
            </a:r>
            <a:r>
              <a:rPr lang="en-US" sz="2400" b="1" u="sng" dirty="0"/>
              <a:t>environmental information </a:t>
            </a:r>
            <a:r>
              <a:rPr lang="en-US" sz="2400" dirty="0"/>
              <a:t>as technology advances and population and environmental stresses increase. </a:t>
            </a:r>
          </a:p>
          <a:p>
            <a:pPr marL="127000" indent="0">
              <a:buNone/>
            </a:pPr>
            <a:endParaRPr lang="en-US" sz="2400" dirty="0"/>
          </a:p>
          <a:p>
            <a:r>
              <a:rPr lang="en-US" sz="2400" dirty="0"/>
              <a:t>Respond to increasing demand for integrated environmental </a:t>
            </a:r>
            <a:r>
              <a:rPr lang="en-US" sz="2400" b="1" u="sng" dirty="0"/>
              <a:t>prediction services </a:t>
            </a:r>
            <a:r>
              <a:rPr lang="en-US" sz="2400" dirty="0"/>
              <a:t>and the global move toward impact-based forecasting.</a:t>
            </a:r>
          </a:p>
          <a:p>
            <a:pPr marL="127000" indent="0">
              <a:buNone/>
            </a:pPr>
            <a:endParaRPr lang="en-US" sz="2400" dirty="0"/>
          </a:p>
          <a:p>
            <a:r>
              <a:rPr lang="en-US" sz="2400" dirty="0"/>
              <a:t>Fully integrate and formalize coordination of the International Crosscut within </a:t>
            </a:r>
            <a:r>
              <a:rPr lang="en-US" sz="2400" b="1" u="sng" dirty="0"/>
              <a:t>NWS </a:t>
            </a:r>
            <a:r>
              <a:rPr lang="en-US" sz="2400" b="1" u="sng" dirty="0" smtClean="0"/>
              <a:t>Governance</a:t>
            </a:r>
            <a:endParaRPr sz="2400" b="1" i="0" u="non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Shape 73"/>
          <p:cNvSpPr txBox="1"/>
          <p:nvPr/>
        </p:nvSpPr>
        <p:spPr>
          <a:xfrm>
            <a:off x="1219200" y="541338"/>
            <a:ext cx="6781800" cy="4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>
              <a:buClr>
                <a:srgbClr val="FFFFFF"/>
              </a:buClr>
              <a:buSzPts val="700"/>
              <a:buFont typeface="Calibri"/>
              <a:buNone/>
            </a:pPr>
            <a:r>
              <a:rPr lang="en-US" sz="2800" b="1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Strategic </a:t>
            </a:r>
            <a:r>
              <a:rPr lang="en-US" sz="2800" b="1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 sz="2800" b="1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463025" y="6477000"/>
            <a:ext cx="481500" cy="2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l">
              <a:buClr>
                <a:srgbClr val="FFFFFF"/>
              </a:buClr>
              <a:buFont typeface="Noto Sans Symbols"/>
              <a:buNone/>
            </a:pPr>
            <a:fld id="{00000000-1234-1234-1234-123412341234}" type="slidenum"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pPr algn="l">
                <a:buClr>
                  <a:srgbClr val="FFFFFF"/>
                </a:buClr>
                <a:buFont typeface="Noto Sans Symbols"/>
                <a:buNone/>
              </a:pPr>
              <a:t>4</a:t>
            </a:fld>
            <a:endParaRPr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825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026825" y="304800"/>
            <a:ext cx="71652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</a:pPr>
            <a:r>
              <a:rPr lang="en-US" sz="28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Activities </a:t>
            </a:r>
            <a:r>
              <a:rPr lang="en-US" sz="2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Achieve Vision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9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Clr>
                <a:srgbClr val="1F497D"/>
              </a:buClr>
              <a:buSzPts val="2400"/>
              <a:buNone/>
            </a:pPr>
            <a: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  <a:t>Objective: Respond </a:t>
            </a: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to rapidly growing demand for </a:t>
            </a:r>
            <a:r>
              <a:rPr lang="en-US" sz="1800" b="1" u="sng" dirty="0">
                <a:latin typeface="Calibri"/>
                <a:ea typeface="Calibri"/>
                <a:cs typeface="Calibri"/>
                <a:sym typeface="Calibri"/>
              </a:rPr>
              <a:t>environmental </a:t>
            </a:r>
            <a:r>
              <a:rPr lang="en-US" sz="1800" b="1" u="sng" dirty="0" smtClean="0">
                <a:latin typeface="Calibri"/>
                <a:ea typeface="Calibri"/>
                <a:cs typeface="Calibri"/>
                <a:sym typeface="Calibri"/>
              </a:rPr>
              <a:t>information</a:t>
            </a:r>
            <a: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  <a:t> as </a:t>
            </a: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technology advances and population and environmental stresses </a:t>
            </a:r>
            <a: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  <a:t>increase. </a:t>
            </a:r>
            <a:b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</a:b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fontAlgn="base"/>
            <a:r>
              <a:rPr lang="en-US" dirty="0"/>
              <a:t>Improve quality and quantity of observations through the WMO Integrated Global Observing System (WIGOS)</a:t>
            </a:r>
          </a:p>
          <a:p>
            <a:pPr lvl="1" fontAlgn="base"/>
            <a:r>
              <a:rPr lang="en-US" dirty="0"/>
              <a:t>Metadata management - Improve compliance with international requirements (OBS)</a:t>
            </a:r>
          </a:p>
          <a:p>
            <a:pPr lvl="1" fontAlgn="base"/>
            <a:r>
              <a:rPr lang="en-US" dirty="0"/>
              <a:t>Availability and quality monitoring - Implementation of Regional WIGOS Center (OBS)</a:t>
            </a:r>
          </a:p>
          <a:p>
            <a:pPr lvl="1" fontAlgn="base"/>
            <a:r>
              <a:rPr lang="en-US" dirty="0" smtClean="0"/>
              <a:t>Engagement </a:t>
            </a:r>
            <a:r>
              <a:rPr lang="en-US" dirty="0"/>
              <a:t>to formulate a coordinated future observations </a:t>
            </a:r>
            <a:r>
              <a:rPr lang="en-US" dirty="0" smtClean="0"/>
              <a:t>strategy by updating and strengthening WIGOS </a:t>
            </a:r>
            <a:r>
              <a:rPr lang="en-US" dirty="0"/>
              <a:t>(OBS)</a:t>
            </a:r>
            <a:br>
              <a:rPr lang="en-US" dirty="0"/>
            </a:br>
            <a:endParaRPr lang="en-US" dirty="0"/>
          </a:p>
          <a:p>
            <a:pPr fontAlgn="base"/>
            <a:r>
              <a:rPr lang="en-US" dirty="0"/>
              <a:t>Improve the availability and usefulness of data and products through the WMO Information System</a:t>
            </a:r>
          </a:p>
          <a:p>
            <a:pPr lvl="1" fontAlgn="base"/>
            <a:r>
              <a:rPr lang="en-US" dirty="0"/>
              <a:t>Cyber Security Coordination - Implement and build on trilateral cooperation with UK and Australia (DIS, CP, CIO)</a:t>
            </a:r>
          </a:p>
          <a:p>
            <a:pPr lvl="1" fontAlgn="base"/>
            <a:r>
              <a:rPr lang="en-US" dirty="0"/>
              <a:t>Lifecycle information management - Improve compliance with international requirements (DIS/STI)</a:t>
            </a:r>
          </a:p>
          <a:p>
            <a:pPr lvl="1" fontAlgn="base"/>
            <a:r>
              <a:rPr lang="en-US" dirty="0"/>
              <a:t>ICAO Meteorological Information Exchange Model (IWXXM) - continue compliance with </a:t>
            </a:r>
            <a:r>
              <a:rPr lang="en-US" dirty="0" smtClean="0"/>
              <a:t>aviation specifications</a:t>
            </a:r>
            <a:r>
              <a:rPr lang="en-US" dirty="0"/>
              <a:t>. Version 3.0 deployment in 2019. (DIS/NCEP)</a:t>
            </a:r>
          </a:p>
          <a:p>
            <a:pPr lvl="1" fontAlgn="base"/>
            <a:r>
              <a:rPr lang="en-US" dirty="0"/>
              <a:t>WIS 2.0 (Implementation beginning 2020) - Evaluate move to cloud based, web services architecture (DIS/STI)</a:t>
            </a:r>
          </a:p>
          <a:p>
            <a:pPr marL="4572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862763" y="6469063"/>
            <a:ext cx="1824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t>5</a:t>
            </a:fld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-719528" y="3290341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80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026825" y="304800"/>
            <a:ext cx="71652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</a:pPr>
            <a:r>
              <a:rPr lang="en-US" sz="28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Activities </a:t>
            </a:r>
            <a:r>
              <a:rPr lang="en-US" sz="2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Achieve Vision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9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indent="0">
              <a:buClr>
                <a:srgbClr val="1F497D"/>
              </a:buClr>
              <a:buSzPts val="2400"/>
              <a:buNone/>
            </a:pPr>
            <a: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  <a:t>Objective</a:t>
            </a: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: Respond to increasing demand for integrated environmental </a:t>
            </a:r>
            <a:r>
              <a:rPr lang="en-US" sz="1800" b="1" u="sng" dirty="0">
                <a:latin typeface="Calibri"/>
                <a:ea typeface="Calibri"/>
                <a:cs typeface="Calibri"/>
                <a:sym typeface="Calibri"/>
              </a:rPr>
              <a:t>prediction services</a:t>
            </a: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 and the global move toward impact-based </a:t>
            </a:r>
            <a: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  <a:t>forecasting.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fontAlgn="base"/>
            <a:r>
              <a:rPr lang="en-US" dirty="0"/>
              <a:t>Advance and integrate science from Grand Challenges and THORPEX legacy projects (STI)</a:t>
            </a:r>
          </a:p>
          <a:p>
            <a:pPr lvl="1" fontAlgn="base"/>
            <a:r>
              <a:rPr lang="en-US" dirty="0"/>
              <a:t>Polar Prediction Project - Arctic Test Bed and YOPP Activities</a:t>
            </a:r>
          </a:p>
          <a:p>
            <a:pPr lvl="1" fontAlgn="base"/>
            <a:r>
              <a:rPr lang="en-US" dirty="0"/>
              <a:t>High Impact Weather - Contribute to NOAA High Impact Weather Prediction Project</a:t>
            </a:r>
          </a:p>
          <a:p>
            <a:pPr lvl="1" fontAlgn="base"/>
            <a:r>
              <a:rPr lang="en-US" dirty="0"/>
              <a:t>Seasonal to </a:t>
            </a:r>
            <a:r>
              <a:rPr lang="en-US" dirty="0" smtClean="0"/>
              <a:t>Sub-seasonal </a:t>
            </a:r>
            <a:r>
              <a:rPr lang="en-US" dirty="0"/>
              <a:t>- Contribute to NOAA </a:t>
            </a:r>
            <a:r>
              <a:rPr lang="en-US" dirty="0" smtClean="0"/>
              <a:t>Sub-seasonal </a:t>
            </a:r>
            <a:r>
              <a:rPr lang="en-US" dirty="0"/>
              <a:t>to Seasonal Prediction Task Force</a:t>
            </a:r>
          </a:p>
          <a:p>
            <a:pPr fontAlgn="base"/>
            <a:r>
              <a:rPr lang="en-US" dirty="0"/>
              <a:t>Contribute to design of Future Global Data Processing and Forecasting System (AFS, STI, DIS)</a:t>
            </a:r>
          </a:p>
          <a:p>
            <a:pPr lvl="1" fontAlgn="base"/>
            <a:r>
              <a:rPr lang="en-US" dirty="0"/>
              <a:t>Engage WMO Open Program Area Group on Data Processing and Forecasting System (OPAG-DPFS) to develop future design and implementation plan</a:t>
            </a:r>
          </a:p>
          <a:p>
            <a:pPr lvl="1" fontAlgn="base"/>
            <a:r>
              <a:rPr lang="en-US" dirty="0"/>
              <a:t>Work with key partners to influence future GDPFS design</a:t>
            </a:r>
          </a:p>
          <a:p>
            <a:pPr fontAlgn="base"/>
            <a:r>
              <a:rPr lang="en-US" dirty="0"/>
              <a:t>Coordinate international implementation of IDSS (AFS)</a:t>
            </a:r>
          </a:p>
          <a:p>
            <a:pPr lvl="1" fontAlgn="base"/>
            <a:r>
              <a:rPr lang="en-US" dirty="0"/>
              <a:t>Engage WMO Open Program Area Group on Public Weather Services (OPAG-PWS) </a:t>
            </a:r>
          </a:p>
          <a:p>
            <a:pPr lvl="1" fontAlgn="base"/>
            <a:r>
              <a:rPr lang="en-US" dirty="0"/>
              <a:t>Achieve interoperability of US and international impacts catalogue</a:t>
            </a:r>
          </a:p>
          <a:p>
            <a:pPr lvl="1" fontAlgn="base"/>
            <a:r>
              <a:rPr lang="en-US" dirty="0"/>
              <a:t>Continue strong involvement with WMO and key partners in the delivery of services for aviation, tsunami, space weather and arctic domains</a:t>
            </a:r>
          </a:p>
          <a:p>
            <a:pPr lvl="1" fontAlgn="base"/>
            <a:r>
              <a:rPr lang="en-US" dirty="0"/>
              <a:t>Develop a WMO Regional Climate Center (RCC) capability our region (North and Central America and the Caribbean) and contribute towards WMO RCCs across the Arctic and </a:t>
            </a:r>
            <a:r>
              <a:rPr lang="en-US" dirty="0" smtClean="0"/>
              <a:t>Pacific</a:t>
            </a:r>
            <a:endParaRPr sz="24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862763" y="6469063"/>
            <a:ext cx="1824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t>6</a:t>
            </a:fld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-719528" y="3290341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99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026825" y="304800"/>
            <a:ext cx="71652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</a:pPr>
            <a:r>
              <a:rPr lang="en-US" sz="28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Activities </a:t>
            </a:r>
            <a:r>
              <a:rPr lang="en-US" sz="2800" b="1" i="0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Achieve Vision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5045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2400" lvl="1" indent="0">
              <a:buNone/>
            </a:pPr>
            <a:r>
              <a:rPr lang="en-US" sz="2000" b="1" dirty="0"/>
              <a:t>Objective</a:t>
            </a:r>
            <a:r>
              <a:rPr lang="en-US" sz="2000" dirty="0"/>
              <a:t>:  Fully integrate and formalize coordination of the International Crosscut within NWS Governance.</a:t>
            </a:r>
          </a:p>
          <a:p>
            <a:pPr marL="152400" lvl="1" indent="0">
              <a:buNone/>
            </a:pP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/>
              <a:t>Portfolio Engagement:  OCOO, OPPSD, </a:t>
            </a:r>
            <a:r>
              <a:rPr lang="en-US" sz="2000" b="1" dirty="0" smtClean="0"/>
              <a:t>OBS</a:t>
            </a:r>
            <a:r>
              <a:rPr lang="en-US" sz="2000" b="1" dirty="0"/>
              <a:t>, CP</a:t>
            </a:r>
            <a:r>
              <a:rPr lang="en-US" sz="2000" b="1" dirty="0" smtClean="0"/>
              <a:t>, AFS, STI</a:t>
            </a:r>
            <a:r>
              <a:rPr lang="en-US" sz="2000" b="1" dirty="0"/>
              <a:t/>
            </a:r>
            <a:br>
              <a:rPr lang="en-US" sz="2000" b="1" dirty="0"/>
            </a:br>
            <a:endParaRPr lang="en-US" sz="1000" dirty="0"/>
          </a:p>
          <a:p>
            <a:pPr marL="182880" lvl="1" indent="-285750"/>
            <a:r>
              <a:rPr lang="en-US" sz="2000" dirty="0"/>
              <a:t>International commitments </a:t>
            </a:r>
            <a:r>
              <a:rPr lang="en-US" sz="2000" dirty="0" smtClean="0"/>
              <a:t>collaboration</a:t>
            </a:r>
          </a:p>
          <a:p>
            <a:pPr marL="182880" lvl="1" indent="-285750"/>
            <a:r>
              <a:rPr lang="en-US" sz="2000" dirty="0" smtClean="0"/>
              <a:t>Annual Operating Plan milestone development</a:t>
            </a:r>
          </a:p>
          <a:p>
            <a:pPr marL="182880" lvl="1" indent="-285750"/>
            <a:r>
              <a:rPr lang="en-US" sz="2000" dirty="0" smtClean="0"/>
              <a:t>Corporate travel planning</a:t>
            </a:r>
            <a:endParaRPr lang="en-US" sz="2000" dirty="0"/>
          </a:p>
          <a:p>
            <a:pPr marL="182880" lvl="1" indent="-285750"/>
            <a:r>
              <a:rPr lang="en-US" sz="2000" dirty="0" smtClean="0"/>
              <a:t>Definition </a:t>
            </a:r>
            <a:r>
              <a:rPr lang="en-US" sz="2000" dirty="0"/>
              <a:t>of metrics to track qualitative benefits of </a:t>
            </a:r>
            <a:r>
              <a:rPr lang="en-US" sz="2000" dirty="0" smtClean="0"/>
              <a:t>engagement</a:t>
            </a:r>
            <a:endParaRPr lang="en-US" sz="2000" dirty="0"/>
          </a:p>
          <a:p>
            <a:pPr lvl="0" indent="0">
              <a:buNone/>
            </a:pPr>
            <a:endParaRPr lang="en-US" sz="1800" b="1" dirty="0" smtClean="0">
              <a:latin typeface="Calibri"/>
              <a:ea typeface="Calibri"/>
              <a:cs typeface="Calibri"/>
              <a:sym typeface="Calibri"/>
            </a:endParaRPr>
          </a:p>
          <a:p>
            <a:pPr lvl="0" indent="0">
              <a:buNone/>
            </a:pPr>
            <a: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  <a:t>OCOO, </a:t>
            </a:r>
            <a:r>
              <a:rPr lang="en-US" sz="180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Office of the Chief Operating Officer</a:t>
            </a:r>
          </a:p>
          <a:p>
            <a:pPr lvl="0" indent="0">
              <a:buNone/>
            </a:pP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OPPSD</a:t>
            </a:r>
            <a: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Office of Planning &amp; Programming for Service Delivery</a:t>
            </a:r>
          </a:p>
          <a:p>
            <a:pPr lvl="0" indent="0">
              <a:buNone/>
            </a:pP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OBS, </a:t>
            </a: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Observations</a:t>
            </a:r>
          </a:p>
          <a:p>
            <a:pPr lvl="0" indent="0">
              <a:buNone/>
            </a:pPr>
            <a: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  <a:t>CP,</a:t>
            </a: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Central Processing</a:t>
            </a:r>
          </a:p>
          <a:p>
            <a:pPr lvl="0" indent="0">
              <a:buNone/>
            </a:pPr>
            <a:r>
              <a:rPr lang="en-US" sz="1800" b="1" dirty="0">
                <a:latin typeface="Calibri"/>
                <a:ea typeface="Calibri"/>
                <a:cs typeface="Calibri"/>
                <a:sym typeface="Calibri"/>
              </a:rPr>
              <a:t>AFS, </a:t>
            </a:r>
            <a:r>
              <a:rPr lang="en-US" sz="1800" dirty="0" smtClean="0">
                <a:latin typeface="Calibri"/>
                <a:ea typeface="Calibri"/>
                <a:cs typeface="Calibri"/>
                <a:sym typeface="Calibri"/>
              </a:rPr>
              <a:t>Analyze, Forecast &amp; Support</a:t>
            </a:r>
          </a:p>
          <a:p>
            <a:pPr indent="0">
              <a:buNone/>
            </a:pPr>
            <a:r>
              <a:rPr lang="en-US" sz="1800" b="1" dirty="0" smtClean="0">
                <a:latin typeface="Calibri"/>
                <a:ea typeface="Calibri"/>
                <a:cs typeface="Calibri"/>
                <a:sym typeface="Calibri"/>
              </a:rPr>
              <a:t>STI, </a:t>
            </a:r>
            <a:r>
              <a:rPr lang="en-US" sz="180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Science &amp; Technology Integration</a:t>
            </a:r>
            <a:endParaRPr lang="en-US" sz="180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52400" lvl="0" indent="0" algn="ctr">
              <a:spcBef>
                <a:spcPts val="600"/>
              </a:spcBef>
              <a:buSzPts val="2400"/>
              <a:buNone/>
            </a:pPr>
            <a:r>
              <a:rPr lang="en-US" sz="2400" dirty="0" smtClean="0">
                <a:hlinkClick r:id="rId3"/>
              </a:rPr>
              <a:t>About </a:t>
            </a:r>
            <a:r>
              <a:rPr lang="en-US" sz="2400" dirty="0">
                <a:hlinkClick r:id="rId3"/>
              </a:rPr>
              <a:t>the </a:t>
            </a:r>
            <a:r>
              <a:rPr lang="en-US" sz="2400" dirty="0" smtClean="0">
                <a:hlinkClick r:id="rId3"/>
              </a:rPr>
              <a:t>NWS</a:t>
            </a: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6862763" y="6469063"/>
            <a:ext cx="1824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Arial"/>
                <a:buNone/>
              </a:pPr>
              <a:t>7</a:t>
            </a:fld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Shape 82"/>
          <p:cNvSpPr txBox="1"/>
          <p:nvPr/>
        </p:nvSpPr>
        <p:spPr>
          <a:xfrm>
            <a:off x="-719528" y="3290341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641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Default Design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</TotalTime>
  <Words>177</Words>
  <Application>Microsoft Office PowerPoint</Application>
  <PresentationFormat>On-screen Show (4:3)</PresentationFormat>
  <Paragraphs>78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4_Default Design</vt:lpstr>
      <vt:lpstr>National Weather Service</vt:lpstr>
      <vt:lpstr>Slide 2</vt:lpstr>
      <vt:lpstr>NWS Organizational Structure </vt:lpstr>
      <vt:lpstr>Slide 4</vt:lpstr>
      <vt:lpstr>Activities to Achieve Vision</vt:lpstr>
      <vt:lpstr>Activities to Achieve Vision</vt:lpstr>
      <vt:lpstr>Activities to Achieve Vision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Weather Service</dc:title>
  <dc:creator>Steven Brescia</dc:creator>
  <cp:lastModifiedBy>TPX</cp:lastModifiedBy>
  <cp:revision>37</cp:revision>
  <cp:lastPrinted>2018-08-06T13:45:43Z</cp:lastPrinted>
  <dcterms:modified xsi:type="dcterms:W3CDTF">2018-11-27T13:07:44Z</dcterms:modified>
</cp:coreProperties>
</file>